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B1960-8E7D-F2FB-9EF5-45355383495B}" v="722" dt="2024-11-23T21:03:09.113"/>
    <p1510:client id="{7E407D9F-230F-BEDE-4660-6303C0BAFFAE}" v="2325" dt="2024-11-23T20:00:31.780"/>
    <p1510:client id="{8F2401CD-0CD7-7832-A1F0-9D61FC2D986C}" v="145" dt="2024-11-24T22:29:27.051"/>
    <p1510:client id="{A7924BA9-54E8-B1A3-338C-A0CA9ED774E5}" v="103" dt="2024-11-23T20:10:06.385"/>
    <p1510:client id="{EE608F96-2A81-DD2B-6304-D4B1DC6338CB}" v="131" dt="2024-11-25T18:29:05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0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9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0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4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2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5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6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0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2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7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4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rDfIcdszxQ?feature=oembed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PTankz/RL_Worksho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E9BB33D-4AC2-447B-A6AC-836EDF5C2A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5496" r="-2" b="182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Tyler Clark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B099-5724-D7F5-82B8-77798793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441707"/>
            <a:ext cx="10449784" cy="1265928"/>
          </a:xfrm>
        </p:spPr>
        <p:txBody>
          <a:bodyPr/>
          <a:lstStyle/>
          <a:p>
            <a:r>
              <a:rPr lang="en-US"/>
              <a:t>Deep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48C6D-277A-B5E2-95ED-D6EAED7C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1903984"/>
            <a:ext cx="10442448" cy="39038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Many Environments we want to solve are far too big to use a Q-Table. </a:t>
            </a:r>
          </a:p>
          <a:p>
            <a:r>
              <a:rPr lang="en-US"/>
              <a:t>For example, in many environments the state is simply the screen.</a:t>
            </a:r>
          </a:p>
          <a:p>
            <a:r>
              <a:rPr lang="en-US"/>
              <a:t>84x84 pixels (if we downscale the image)</a:t>
            </a:r>
          </a:p>
          <a:p>
            <a:r>
              <a:rPr lang="en-US"/>
              <a:t>Each pixel can be between 0-255 (assuming greyscale images)</a:t>
            </a:r>
          </a:p>
          <a:p>
            <a:r>
              <a:rPr lang="en-US"/>
              <a:t>Maybe 3 actions (left, right, nothing)</a:t>
            </a:r>
          </a:p>
          <a:p>
            <a:endParaRPr lang="en-US"/>
          </a:p>
          <a:p>
            <a:r>
              <a:rPr lang="en-US"/>
              <a:t>To get around that we can use </a:t>
            </a:r>
            <a:r>
              <a:rPr lang="en-US" b="1"/>
              <a:t>Deep Reinforcement Learning</a:t>
            </a:r>
          </a:p>
          <a:p>
            <a:r>
              <a:rPr lang="en-US"/>
              <a:t>The idea of this is to use a Neural Network instead of a Q-Table</a:t>
            </a:r>
          </a:p>
          <a:p>
            <a:r>
              <a:rPr lang="en-US"/>
              <a:t>The neural network will take a State as input, and output Q-values for every different action.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76796-0885-5839-7B01-4181F04F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968B-6E8D-361F-AE26-DF3F286E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tari Breakout: A Complete Guide to The Arcade Game">
            <a:extLst>
              <a:ext uri="{FF2B5EF4-FFF2-40B4-BE49-F238E27FC236}">
                <a16:creationId xmlns:a16="http://schemas.microsoft.com/office/drawing/2014/main" id="{5DB0A684-1DB6-F0EB-3635-C0B02BC7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939" y="981828"/>
            <a:ext cx="4443046" cy="2178499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C015FCD-025C-ECDA-87A3-E6D9745E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028" y="3425581"/>
            <a:ext cx="5239482" cy="10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6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F8E35-54AA-9695-74EE-CAEB2A10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16" y="246321"/>
            <a:ext cx="10449784" cy="552775"/>
          </a:xfrm>
        </p:spPr>
        <p:txBody>
          <a:bodyPr>
            <a:normAutofit fontScale="90000"/>
          </a:bodyPr>
          <a:lstStyle/>
          <a:p>
            <a:r>
              <a:rPr lang="en-US"/>
              <a:t>What Deep Reinforcement Learning has Achieved</a:t>
            </a:r>
          </a:p>
        </p:txBody>
      </p:sp>
      <p:pic>
        <p:nvPicPr>
          <p:cNvPr id="7" name="Content Placeholder 6" descr="Artificial intelligence: Google's AlphaGo beats Go master Lee Se-dol - BBC  News">
            <a:extLst>
              <a:ext uri="{FF2B5EF4-FFF2-40B4-BE49-F238E27FC236}">
                <a16:creationId xmlns:a16="http://schemas.microsoft.com/office/drawing/2014/main" id="{193281A7-ED15-F716-0B3A-41BA28CFD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562" y="975336"/>
            <a:ext cx="3960228" cy="22331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6C028-ADF2-223A-24A9-8B8D4060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13C2D-8488-B0C4-FBF8-B9EB71A2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OpenAI Five defeats Dota 2 world champions | OpenAI">
            <a:extLst>
              <a:ext uri="{FF2B5EF4-FFF2-40B4-BE49-F238E27FC236}">
                <a16:creationId xmlns:a16="http://schemas.microsoft.com/office/drawing/2014/main" id="{D367EB15-BE48-E022-C237-F5284FC7B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631" y="1192091"/>
            <a:ext cx="3847123" cy="20510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0AEBA08-F11E-63C1-D350-9DFEBA9238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71" r="8566" b="588"/>
          <a:stretch/>
        </p:blipFill>
        <p:spPr>
          <a:xfrm>
            <a:off x="8396043" y="1511788"/>
            <a:ext cx="3547265" cy="1411685"/>
          </a:xfrm>
          <a:prstGeom prst="rect">
            <a:avLst/>
          </a:prstGeom>
        </p:spPr>
      </p:pic>
      <p:pic>
        <p:nvPicPr>
          <p:cNvPr id="11" name="Picture 10" descr="A video game screen with a video game screen and text&#10;&#10;Description automatically generated">
            <a:extLst>
              <a:ext uri="{FF2B5EF4-FFF2-40B4-BE49-F238E27FC236}">
                <a16:creationId xmlns:a16="http://schemas.microsoft.com/office/drawing/2014/main" id="{7D887038-0B15-C033-290D-A640318E9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217" y="4148829"/>
            <a:ext cx="4185870" cy="2113084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059624EC-A4A3-B251-861E-C44CCFD13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4117" y="2989751"/>
            <a:ext cx="3804138" cy="1860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B25FF-6F0F-69B3-3B9F-C77491C8397E}"/>
              </a:ext>
            </a:extLst>
          </p:cNvPr>
          <p:cNvSpPr txBox="1"/>
          <p:nvPr/>
        </p:nvSpPr>
        <p:spPr>
          <a:xfrm>
            <a:off x="5996492" y="6350473"/>
            <a:ext cx="5027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Very shameless plug – AI Tango</a:t>
            </a:r>
          </a:p>
        </p:txBody>
      </p:sp>
      <p:pic>
        <p:nvPicPr>
          <p:cNvPr id="5" name="Online Media 4" title="I made an AI to DESTROY Super Smash Bros Records">
            <a:hlinkClick r:id="" action="ppaction://media"/>
            <a:extLst>
              <a:ext uri="{FF2B5EF4-FFF2-40B4-BE49-F238E27FC236}">
                <a16:creationId xmlns:a16="http://schemas.microsoft.com/office/drawing/2014/main" id="{A58A1413-0B26-00D9-CE63-F35A8A1343D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119592" y="3596216"/>
            <a:ext cx="4344988" cy="25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FAE8-4049-4C79-5E83-2EDB74C5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play around with our </a:t>
            </a:r>
            <a:r>
              <a:rPr lang="en-US" err="1"/>
              <a:t>gridworld</a:t>
            </a:r>
            <a:r>
              <a:rPr lang="en-US"/>
              <a:t>! But first, here's some helpful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2934C-42F2-02D5-9594-D215EFDAF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055" y="2157984"/>
            <a:ext cx="10813678" cy="39038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Basically all RL code uses a standard called Gymnasium (formerly gym). This defines environments in code like so:</a:t>
            </a:r>
          </a:p>
          <a:p>
            <a:endParaRPr lang="en-US"/>
          </a:p>
          <a:p>
            <a:r>
              <a:rPr lang="en-US"/>
              <a:t>env = </a:t>
            </a:r>
            <a:r>
              <a:rPr lang="en-US" err="1"/>
              <a:t>GridworldEnv</a:t>
            </a:r>
            <a:r>
              <a:rPr lang="en-US"/>
              <a:t>()</a:t>
            </a:r>
          </a:p>
          <a:p>
            <a:r>
              <a:rPr lang="en-US"/>
              <a:t>State, info = </a:t>
            </a:r>
            <a:r>
              <a:rPr lang="en-US" err="1"/>
              <a:t>env.reset</a:t>
            </a:r>
            <a:r>
              <a:rPr lang="en-US"/>
              <a:t>() - this restarts the environment, and returns the first state. (also a </a:t>
            </a:r>
            <a:r>
              <a:rPr lang="en-US" err="1"/>
              <a:t>dict</a:t>
            </a:r>
            <a:r>
              <a:rPr lang="en-US"/>
              <a:t> that you can store extras in)</a:t>
            </a:r>
          </a:p>
          <a:p>
            <a:r>
              <a:rPr lang="en-US"/>
              <a:t>state, reward, done, info = </a:t>
            </a:r>
            <a:r>
              <a:rPr lang="en-US" err="1"/>
              <a:t>env.step</a:t>
            </a:r>
            <a:r>
              <a:rPr lang="en-US"/>
              <a:t>(action) - this is what steps our environment forward</a:t>
            </a:r>
          </a:p>
          <a:p>
            <a:r>
              <a:rPr lang="en-US" err="1"/>
              <a:t>env.render</a:t>
            </a:r>
            <a:r>
              <a:rPr lang="en-US"/>
              <a:t>() - this just displays the environment (text, </a:t>
            </a:r>
            <a:r>
              <a:rPr lang="en-US" err="1"/>
              <a:t>gui</a:t>
            </a:r>
            <a:r>
              <a:rPr lang="en-US"/>
              <a:t>, whatever you like).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8040D-D6B3-6E07-B3C1-7D0FDDDA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CE77E-1235-7303-D3C3-0C7772CD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45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D190-8430-DA42-9F12-392F49B0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90014"/>
            <a:ext cx="10449784" cy="1265928"/>
          </a:xfrm>
        </p:spPr>
        <p:txBody>
          <a:bodyPr/>
          <a:lstStyle/>
          <a:p>
            <a:r>
              <a:rPr lang="en-US"/>
              <a:t>A little game to play around with – Fight, Run or Hide!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D466-5C0F-4763-1F22-D0BCCE75B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055" y="1483907"/>
            <a:ext cx="10442448" cy="39038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You have some Health Points (HP), and some enemies who want to hurt you (don't try this at home).</a:t>
            </a:r>
          </a:p>
          <a:p>
            <a:r>
              <a:rPr lang="en-US" dirty="0"/>
              <a:t>Every timestep, you have the option to Fight, Run or Hide (who would've guessed that?)</a:t>
            </a:r>
          </a:p>
          <a:p>
            <a:r>
              <a:rPr lang="en-US" dirty="0"/>
              <a:t>If you Fight, you have a 50% chance to get a kill, and a 50% chance to lose 50 HP</a:t>
            </a:r>
          </a:p>
          <a:p>
            <a:r>
              <a:rPr lang="en-US" dirty="0"/>
              <a:t>If you Run, you have, 10% chance to get a kill, 20% chance to lose 50HP, 70% chance to gain 15HP</a:t>
            </a:r>
          </a:p>
          <a:p>
            <a:r>
              <a:rPr lang="en-US" dirty="0"/>
              <a:t>If you Hide, you have, 90% chance to gain +10 HP, 5% chance to lose 100HP, 5% chance to gain 2 kills</a:t>
            </a:r>
          </a:p>
          <a:p>
            <a:r>
              <a:rPr lang="en-US" dirty="0"/>
              <a:t>If you have 0 or less hp, the episode is terminated!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  <a:hlinkClick r:id="rId2"/>
              </a:rPr>
              <a:t>https://github.com/VIPTankz/RL_Workshop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pip install </a:t>
            </a:r>
            <a:r>
              <a:rPr lang="en-US" dirty="0" err="1">
                <a:ea typeface="+mn-lt"/>
                <a:cs typeface="+mn-lt"/>
              </a:rPr>
              <a:t>numpy</a:t>
            </a:r>
            <a:r>
              <a:rPr lang="en-US" dirty="0">
                <a:ea typeface="+mn-lt"/>
                <a:cs typeface="+mn-lt"/>
              </a:rPr>
              <a:t>; pip install matplotlib</a:t>
            </a:r>
          </a:p>
          <a:p>
            <a:r>
              <a:rPr lang="en-US" dirty="0"/>
              <a:t>What score can you get? What score can an AI get? Can you alter the code to add in the 4th action (crying)?</a:t>
            </a:r>
          </a:p>
          <a:p>
            <a:r>
              <a:rPr lang="en-US" dirty="0"/>
              <a:t>Who can get the highest score?</a:t>
            </a:r>
          </a:p>
          <a:p>
            <a:endParaRPr lang="en-US" dirty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D6562-CD73-92B6-AECD-42D4E7909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BF9E6-F43A-4089-AC2B-FE6CA73C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75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BEB9-9B3D-61A9-70C5-5592DFBC2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77" y="226784"/>
            <a:ext cx="10449784" cy="1265928"/>
          </a:xfrm>
        </p:spPr>
        <p:txBody>
          <a:bodyPr/>
          <a:lstStyle/>
          <a:p>
            <a:r>
              <a:rPr lang="en-US" sz="4000"/>
              <a:t>What is Reinforcement Learning?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0AC40-9211-5ACC-DD52-B9506A3A0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1630446"/>
            <a:ext cx="10442448" cy="39038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Reinforcement Learning (RL) is all about training an </a:t>
            </a:r>
            <a:r>
              <a:rPr lang="en-US" sz="1800" b="1"/>
              <a:t>Agent</a:t>
            </a:r>
            <a:r>
              <a:rPr lang="en-US" sz="1800"/>
              <a:t> to take actions to </a:t>
            </a:r>
            <a:r>
              <a:rPr lang="en-US" sz="1800" err="1"/>
              <a:t>maximise</a:t>
            </a:r>
            <a:r>
              <a:rPr lang="en-US" sz="1800"/>
              <a:t> a </a:t>
            </a:r>
            <a:r>
              <a:rPr lang="en-US" sz="1800" b="1"/>
              <a:t>Reward </a:t>
            </a:r>
            <a:r>
              <a:rPr lang="en-US" sz="1800"/>
              <a:t>signal, within some </a:t>
            </a:r>
            <a:r>
              <a:rPr lang="en-US" sz="1800" b="1"/>
              <a:t>environment</a:t>
            </a:r>
            <a:r>
              <a:rPr lang="en-US" sz="1800"/>
              <a:t>.</a:t>
            </a:r>
          </a:p>
          <a:p>
            <a:r>
              <a:rPr lang="en-US" sz="1800"/>
              <a:t>RL problems are (almost) always formulated as a </a:t>
            </a:r>
            <a:r>
              <a:rPr lang="en-US" sz="1800" b="1"/>
              <a:t>Markov Decision Process</a:t>
            </a:r>
            <a:r>
              <a:rPr lang="en-US" sz="1800"/>
              <a:t> (MDP).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1D8E3-A134-3861-631C-613F121B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08334-83F5-5CDF-ACB0-D73B3A48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Everything You Should Know About Reinforcement Learning">
            <a:extLst>
              <a:ext uri="{FF2B5EF4-FFF2-40B4-BE49-F238E27FC236}">
                <a16:creationId xmlns:a16="http://schemas.microsoft.com/office/drawing/2014/main" id="{031EAF89-6666-1A07-029A-829515CA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60" r="223" b="5288"/>
          <a:stretch/>
        </p:blipFill>
        <p:spPr>
          <a:xfrm>
            <a:off x="3376246" y="2948159"/>
            <a:ext cx="5468820" cy="358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3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EC34-4DCB-DEFF-A998-EBF55541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Markov Decision Process?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0C89A-E0AD-E163-2FEC-014CF307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A3C0C-A058-427D-EC30-AF9F5A67D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</a:t>
            </a:fld>
            <a:endParaRPr lang="en-US"/>
          </a:p>
        </p:txBody>
      </p:sp>
      <p:pic>
        <p:nvPicPr>
          <p:cNvPr id="9" name="Content Placeholder 8" descr="Reinforcement Learning — Implement Grid World | by Jeremy Zhang | Towards  Data Science">
            <a:extLst>
              <a:ext uri="{FF2B5EF4-FFF2-40B4-BE49-F238E27FC236}">
                <a16:creationId xmlns:a16="http://schemas.microsoft.com/office/drawing/2014/main" id="{5EE19727-99BB-6EAE-C358-9B1E91A9C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0367" y="2118336"/>
            <a:ext cx="6521769" cy="442143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8E5EDC-9A22-DC1C-C28A-EFC606F99D58}"/>
              </a:ext>
            </a:extLst>
          </p:cNvPr>
          <p:cNvSpPr txBox="1"/>
          <p:nvPr/>
        </p:nvSpPr>
        <p:spPr>
          <a:xfrm>
            <a:off x="364434" y="2032000"/>
            <a:ext cx="461617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Here is a very simple environment (often called a </a:t>
            </a:r>
            <a:r>
              <a:rPr lang="en-US" err="1"/>
              <a:t>gridworld</a:t>
            </a:r>
            <a:r>
              <a:rPr lang="en-US"/>
              <a:t>).</a:t>
            </a:r>
          </a:p>
          <a:p>
            <a:endParaRPr lang="en-US"/>
          </a:p>
          <a:p>
            <a:r>
              <a:rPr lang="en-US"/>
              <a:t>What are the states?</a:t>
            </a:r>
          </a:p>
          <a:p>
            <a:r>
              <a:rPr lang="en-US"/>
              <a:t>What are the actions?</a:t>
            </a:r>
          </a:p>
          <a:p>
            <a:r>
              <a:rPr lang="en-US"/>
              <a:t>What are the rewards?</a:t>
            </a:r>
          </a:p>
          <a:p>
            <a:endParaRPr lang="en-US"/>
          </a:p>
          <a:p>
            <a:r>
              <a:rPr lang="en-US"/>
              <a:t>This is also an </a:t>
            </a:r>
            <a:r>
              <a:rPr lang="en-US" b="1"/>
              <a:t>episodic </a:t>
            </a:r>
            <a:r>
              <a:rPr lang="en-US"/>
              <a:t>environment (the agent will only be in the environment until reaching a </a:t>
            </a:r>
            <a:r>
              <a:rPr lang="en-US" b="1"/>
              <a:t>terminal state</a:t>
            </a:r>
            <a:r>
              <a:rPr lang="en-US"/>
              <a:t>).</a:t>
            </a:r>
          </a:p>
          <a:p>
            <a:endParaRPr lang="en-US"/>
          </a:p>
          <a:p>
            <a:r>
              <a:rPr lang="en-US"/>
              <a:t>A good state should tell the agent everything it needs to know to choose an optimal action. (called the </a:t>
            </a:r>
            <a:r>
              <a:rPr lang="en-US" b="1"/>
              <a:t>Markov Property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590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B51E-F581-22ED-07B5-9366D5E9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how do we get agents to solve a Markov Decision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10F16-1728-A638-B9CA-A354C5463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We use Reinforcement Learning!</a:t>
            </a:r>
            <a:endParaRPr lang="en-US" dirty="0"/>
          </a:p>
          <a:p>
            <a:r>
              <a:rPr lang="en-US" sz="1800" dirty="0"/>
              <a:t>Agents need a learn a </a:t>
            </a:r>
            <a:r>
              <a:rPr lang="en-US" sz="1800" b="1" dirty="0"/>
              <a:t>policy. (</a:t>
            </a:r>
            <a:r>
              <a:rPr lang="en-US" sz="1800" dirty="0"/>
              <a:t>A mapping from states to actions</a:t>
            </a:r>
            <a:r>
              <a:rPr lang="en-US" sz="1800" b="1" dirty="0"/>
              <a:t>)</a:t>
            </a:r>
          </a:p>
          <a:p>
            <a:r>
              <a:rPr lang="en-US" sz="1800" dirty="0"/>
              <a:t>Reinforcement Learning is all about learning a policy which </a:t>
            </a:r>
            <a:r>
              <a:rPr lang="en-US" sz="1800" dirty="0" err="1"/>
              <a:t>maximises</a:t>
            </a:r>
            <a:r>
              <a:rPr lang="en-US" sz="1800" dirty="0"/>
              <a:t> the sum of future rewards.</a:t>
            </a:r>
          </a:p>
          <a:p>
            <a:r>
              <a:rPr lang="en-US" sz="1800" dirty="0"/>
              <a:t>One way of learning a policy is to learn a </a:t>
            </a:r>
            <a:r>
              <a:rPr lang="en-US" sz="1800" b="1" dirty="0"/>
              <a:t>Value Function.</a:t>
            </a:r>
          </a:p>
          <a:p>
            <a:r>
              <a:rPr lang="en-US" sz="1800" dirty="0"/>
              <a:t>A Value function is a function which takes a </a:t>
            </a:r>
            <a:r>
              <a:rPr lang="en-US" sz="1800" b="1" dirty="0"/>
              <a:t>state</a:t>
            </a:r>
            <a:r>
              <a:rPr lang="en-US" sz="1800" dirty="0"/>
              <a:t> and predicts the sum of future rewards.</a:t>
            </a:r>
          </a:p>
          <a:p>
            <a:r>
              <a:rPr lang="en-US" sz="1800" dirty="0"/>
              <a:t>This idea can be extended, to learning </a:t>
            </a:r>
            <a:r>
              <a:rPr lang="en-US" sz="1800" b="1" dirty="0"/>
              <a:t>State-Action</a:t>
            </a:r>
            <a:r>
              <a:rPr lang="en-US" sz="1800" dirty="0"/>
              <a:t> values, which also take a </a:t>
            </a:r>
            <a:r>
              <a:rPr lang="en-US" sz="1800" b="1" dirty="0"/>
              <a:t>state</a:t>
            </a:r>
            <a:r>
              <a:rPr lang="en-US" sz="1800" dirty="0"/>
              <a:t> and an </a:t>
            </a:r>
            <a:r>
              <a:rPr lang="en-US" sz="1800" b="1" dirty="0"/>
              <a:t>action, </a:t>
            </a:r>
            <a:r>
              <a:rPr lang="en-US" sz="1800" dirty="0"/>
              <a:t>and predict the sum of future rewards by taking that action in that state (also called </a:t>
            </a:r>
            <a:r>
              <a:rPr lang="en-US" sz="1800" b="1" dirty="0"/>
              <a:t>Q-Values</a:t>
            </a:r>
            <a:r>
              <a:rPr lang="en-US" sz="1800" dirty="0"/>
              <a:t>).</a:t>
            </a:r>
          </a:p>
          <a:p>
            <a:r>
              <a:rPr lang="en-US" sz="1800" dirty="0"/>
              <a:t>This allows us to easily have a policy by simply choosing the action with the highest predicted value.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2B965-833C-4FC4-C31F-B73B9EBC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1F04E-8741-8538-DF32-3B1E5AD3F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29F9-3ECA-FD03-E9B4-E3C8D492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78" y="852014"/>
            <a:ext cx="10449784" cy="855621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r>
              <a:rPr lang="en-US" sz="3600"/>
              <a:t>Q-Learning is a very popular RL algorithm</a:t>
            </a:r>
            <a:br>
              <a:rPr lang="en-US"/>
            </a:br>
            <a:r>
              <a:rPr lang="en-US" sz="2700"/>
              <a:t>Q-Learning looks to learn this Q-Table: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ED6C6-555B-8850-EAF5-D826DAE7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4EF0B-10B6-5432-1C27-005E2E50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 descr="Tic-Tac-Toe with Tabular Q-Learning">
            <a:extLst>
              <a:ext uri="{FF2B5EF4-FFF2-40B4-BE49-F238E27FC236}">
                <a16:creationId xmlns:a16="http://schemas.microsoft.com/office/drawing/2014/main" id="{5EE0188D-0CAA-ACA0-F047-6345FB312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238" y="1854568"/>
            <a:ext cx="5361873" cy="4870815"/>
          </a:xfrm>
        </p:spPr>
      </p:pic>
      <p:pic>
        <p:nvPicPr>
          <p:cNvPr id="12" name="Content Placeholder 8" descr="Reinforcement Learning — Implement Grid World | by Jeremy Zhang | Towards  Data Science">
            <a:extLst>
              <a:ext uri="{FF2B5EF4-FFF2-40B4-BE49-F238E27FC236}">
                <a16:creationId xmlns:a16="http://schemas.microsoft.com/office/drawing/2014/main" id="{D0E845E5-3A2F-4690-1C21-AB1484C8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982" y="1854566"/>
            <a:ext cx="5837923" cy="3962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144DB8-934D-A208-FBBF-4B543EBBDDF7}"/>
              </a:ext>
            </a:extLst>
          </p:cNvPr>
          <p:cNvSpPr txBox="1"/>
          <p:nvPr/>
        </p:nvSpPr>
        <p:spPr>
          <a:xfrm>
            <a:off x="6621414" y="4569875"/>
            <a:ext cx="1027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C92CB-A895-F7E9-16B7-BC7975408DAE}"/>
              </a:ext>
            </a:extLst>
          </p:cNvPr>
          <p:cNvSpPr txBox="1"/>
          <p:nvPr/>
        </p:nvSpPr>
        <p:spPr>
          <a:xfrm>
            <a:off x="7998875" y="4941105"/>
            <a:ext cx="1027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52EEA-6672-8C03-01CD-FF76CF58F316}"/>
              </a:ext>
            </a:extLst>
          </p:cNvPr>
          <p:cNvSpPr txBox="1"/>
          <p:nvPr/>
        </p:nvSpPr>
        <p:spPr>
          <a:xfrm>
            <a:off x="9278644" y="4941105"/>
            <a:ext cx="1027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D4AD88-D40B-7564-6B9B-52724E88D6EE}"/>
              </a:ext>
            </a:extLst>
          </p:cNvPr>
          <p:cNvSpPr txBox="1"/>
          <p:nvPr/>
        </p:nvSpPr>
        <p:spPr>
          <a:xfrm>
            <a:off x="10812414" y="4941105"/>
            <a:ext cx="1027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BEF08-290B-D506-05B0-13A3C562441E}"/>
              </a:ext>
            </a:extLst>
          </p:cNvPr>
          <p:cNvSpPr txBox="1"/>
          <p:nvPr/>
        </p:nvSpPr>
        <p:spPr>
          <a:xfrm>
            <a:off x="6513952" y="3651566"/>
            <a:ext cx="1027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99BC87-D21C-5F1C-ACD9-C62ABA4E661C}"/>
              </a:ext>
            </a:extLst>
          </p:cNvPr>
          <p:cNvSpPr txBox="1"/>
          <p:nvPr/>
        </p:nvSpPr>
        <p:spPr>
          <a:xfrm>
            <a:off x="9395875" y="3651567"/>
            <a:ext cx="1027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668F95-89C4-9603-1030-DB1FD8E6922B}"/>
              </a:ext>
            </a:extLst>
          </p:cNvPr>
          <p:cNvSpPr txBox="1"/>
          <p:nvPr/>
        </p:nvSpPr>
        <p:spPr>
          <a:xfrm>
            <a:off x="6513952" y="2371797"/>
            <a:ext cx="1027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BA2D5-21F6-2713-8CC9-7763F67A0825}"/>
              </a:ext>
            </a:extLst>
          </p:cNvPr>
          <p:cNvSpPr txBox="1"/>
          <p:nvPr/>
        </p:nvSpPr>
        <p:spPr>
          <a:xfrm>
            <a:off x="7901183" y="2371798"/>
            <a:ext cx="1027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FD1C7-3C28-F50C-3413-00D450D2C81B}"/>
              </a:ext>
            </a:extLst>
          </p:cNvPr>
          <p:cNvSpPr txBox="1"/>
          <p:nvPr/>
        </p:nvSpPr>
        <p:spPr>
          <a:xfrm>
            <a:off x="9278644" y="2371797"/>
            <a:ext cx="1027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2EE8DE-BD5C-23F2-8B87-8B3649DC85BC}"/>
              </a:ext>
            </a:extLst>
          </p:cNvPr>
          <p:cNvSpPr txBox="1"/>
          <p:nvPr/>
        </p:nvSpPr>
        <p:spPr>
          <a:xfrm>
            <a:off x="8923378" y="144095"/>
            <a:ext cx="413808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A0 = Right</a:t>
            </a:r>
          </a:p>
          <a:p>
            <a:r>
              <a:rPr lang="en-US" sz="2400"/>
              <a:t>A1 = Left</a:t>
            </a:r>
          </a:p>
          <a:p>
            <a:r>
              <a:rPr lang="en-US" sz="2400"/>
              <a:t>A2 = Up</a:t>
            </a:r>
          </a:p>
          <a:p>
            <a:r>
              <a:rPr lang="en-US" sz="2400"/>
              <a:t>A3 = Down</a:t>
            </a:r>
          </a:p>
        </p:txBody>
      </p:sp>
    </p:spTree>
    <p:extLst>
      <p:ext uri="{BB962C8B-B14F-4D97-AF65-F5344CB8AC3E}">
        <p14:creationId xmlns:p14="http://schemas.microsoft.com/office/powerpoint/2010/main" val="321561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8CAE-4902-9892-0EBD-2111D020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3" y="168168"/>
            <a:ext cx="9531477" cy="894698"/>
          </a:xfrm>
        </p:spPr>
        <p:txBody>
          <a:bodyPr/>
          <a:lstStyle/>
          <a:p>
            <a:r>
              <a:rPr lang="en-US"/>
              <a:t>So how do we calculate Q(s, a)? Q-Learning!</a:t>
            </a:r>
          </a:p>
        </p:txBody>
      </p:sp>
      <p:pic>
        <p:nvPicPr>
          <p:cNvPr id="7" name="Content Placeholder 6" descr="A Beginner's Guide to Q Learning - KDnuggets">
            <a:extLst>
              <a:ext uri="{FF2B5EF4-FFF2-40B4-BE49-F238E27FC236}">
                <a16:creationId xmlns:a16="http://schemas.microsoft.com/office/drawing/2014/main" id="{90AB8468-FF2D-A8DB-E261-D3C5B0C3F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19" y="1068448"/>
            <a:ext cx="10442575" cy="11383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FB879-613F-97CF-0D85-998BBA78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8A9CA-AC32-173F-D068-F47DC33B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 descr="A black square with black text&#10;&#10;Description automatically generated">
            <a:extLst>
              <a:ext uri="{FF2B5EF4-FFF2-40B4-BE49-F238E27FC236}">
                <a16:creationId xmlns:a16="http://schemas.microsoft.com/office/drawing/2014/main" id="{122C2978-D2C1-F310-4DF9-27F447EF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06" y="2089150"/>
            <a:ext cx="5353050" cy="36957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5B891F1-34C7-3A8A-1EBD-E16D9F35C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597476"/>
              </p:ext>
            </p:extLst>
          </p:nvPr>
        </p:nvGraphicFramePr>
        <p:xfrm>
          <a:off x="292296" y="2334300"/>
          <a:ext cx="5522610" cy="407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522">
                  <a:extLst>
                    <a:ext uri="{9D8B030D-6E8A-4147-A177-3AD203B41FA5}">
                      <a16:colId xmlns:a16="http://schemas.microsoft.com/office/drawing/2014/main" val="2979942459"/>
                    </a:ext>
                  </a:extLst>
                </a:gridCol>
                <a:gridCol w="1104522">
                  <a:extLst>
                    <a:ext uri="{9D8B030D-6E8A-4147-A177-3AD203B41FA5}">
                      <a16:colId xmlns:a16="http://schemas.microsoft.com/office/drawing/2014/main" val="3444243707"/>
                    </a:ext>
                  </a:extLst>
                </a:gridCol>
                <a:gridCol w="1104522">
                  <a:extLst>
                    <a:ext uri="{9D8B030D-6E8A-4147-A177-3AD203B41FA5}">
                      <a16:colId xmlns:a16="http://schemas.microsoft.com/office/drawing/2014/main" val="2054329021"/>
                    </a:ext>
                  </a:extLst>
                </a:gridCol>
                <a:gridCol w="1104522">
                  <a:extLst>
                    <a:ext uri="{9D8B030D-6E8A-4147-A177-3AD203B41FA5}">
                      <a16:colId xmlns:a16="http://schemas.microsoft.com/office/drawing/2014/main" val="2473611655"/>
                    </a:ext>
                  </a:extLst>
                </a:gridCol>
                <a:gridCol w="1104522">
                  <a:extLst>
                    <a:ext uri="{9D8B030D-6E8A-4147-A177-3AD203B41FA5}">
                      <a16:colId xmlns:a16="http://schemas.microsoft.com/office/drawing/2014/main" val="3125121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29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95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72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06011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6270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06809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03127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11509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30135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7150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3719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58064DB-75E9-E7A3-502E-F092E4BE8F3B}"/>
              </a:ext>
            </a:extLst>
          </p:cNvPr>
          <p:cNvSpPr txBox="1"/>
          <p:nvPr/>
        </p:nvSpPr>
        <p:spPr>
          <a:xfrm>
            <a:off x="8694615" y="170961"/>
            <a:ext cx="140595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Assume </a:t>
            </a:r>
            <a:r>
              <a:rPr lang="en-US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γ=0.9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5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D10C-523A-7482-00CE-22F3AB0C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RL and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22FF9-A9A0-0DA5-A56B-0692DD8E2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Discount Rate – This controls how much we care about future reward. </a:t>
            </a:r>
            <a:r>
              <a:rPr lang="en-US">
                <a:solidFill>
                  <a:srgbClr val="24393F"/>
                </a:solidFill>
                <a:latin typeface="Aptos Light"/>
                <a:ea typeface="Open Sans"/>
                <a:cs typeface="Open Sans"/>
              </a:rPr>
              <a:t> </a:t>
            </a:r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γ=1 means we care about all reward the same.  γ=0 means we only care about the reward at the next step!</a:t>
            </a:r>
          </a:p>
          <a:p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Exploration vs Exploitation Tradeoff – Q-Learning gives us a policy by picking the action with the highest Q(s, a). However, if our Q(s, a) function is bad, this isn't very useful! Sometimes we may choose to </a:t>
            </a:r>
            <a:r>
              <a:rPr lang="en-US" sz="1500" b="1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explore</a:t>
            </a:r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 and pick a different action. For example, </a:t>
            </a:r>
            <a:r>
              <a:rPr lang="en-US" sz="1500" b="1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epsilon greedy</a:t>
            </a:r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 is a technique for doing this.</a:t>
            </a:r>
          </a:p>
          <a:p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The goal of Q-Learning is learn Q*, known as the </a:t>
            </a:r>
            <a:r>
              <a:rPr lang="en-US" sz="1500" b="1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optimal policy</a:t>
            </a:r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. Q* is a Q function where every Q(</a:t>
            </a:r>
            <a:r>
              <a:rPr lang="en-US" sz="1500" err="1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s,a</a:t>
            </a:r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) gives the optimal discounted sum of rewards.</a:t>
            </a:r>
          </a:p>
          <a:p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Learning Rate – We may not always want to completely overwrite our current Q(</a:t>
            </a:r>
            <a:r>
              <a:rPr lang="en-US" sz="1500" err="1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s,a</a:t>
            </a:r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) when we get some new data. Instead, we may use a learning rate: Q(</a:t>
            </a:r>
            <a:r>
              <a:rPr lang="en-US" sz="1500" err="1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s,a</a:t>
            </a:r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) = </a:t>
            </a:r>
            <a:r>
              <a:rPr lang="en-US" sz="1500" err="1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learning_rate</a:t>
            </a:r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 * (new Q(</a:t>
            </a:r>
            <a:r>
              <a:rPr lang="en-US" sz="1500" err="1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s,a</a:t>
            </a:r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)) + (1-learning_rate) * (old Q(</a:t>
            </a:r>
            <a:r>
              <a:rPr lang="en-US" sz="1500" err="1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s,a</a:t>
            </a:r>
            <a:r>
              <a:rPr lang="en-US" sz="1500">
                <a:solidFill>
                  <a:srgbClr val="4A4A4A"/>
                </a:solidFill>
                <a:latin typeface="Open Sans"/>
                <a:ea typeface="Open Sans"/>
                <a:cs typeface="Open Sans"/>
              </a:rPr>
              <a:t>))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41031-D6D1-0B1D-7CA6-CC4E05E82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F5EAD-2C6F-5F22-FABE-A4862E86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0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C8F0-51FF-35AD-E287-793C129F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Limits of Tabular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F568-68D5-7ED7-5D99-DE928A4C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Say we want to learn something more complicated than a </a:t>
            </a:r>
            <a:r>
              <a:rPr lang="en-US" err="1"/>
              <a:t>gridworld</a:t>
            </a:r>
            <a:r>
              <a:rPr lang="en-US"/>
              <a:t>, like connect 4:</a:t>
            </a:r>
          </a:p>
          <a:p>
            <a:r>
              <a:rPr lang="en-US"/>
              <a:t>How big does our Q-Table need to be?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4F48F-4FB1-5197-6D36-A2678055C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56B12-7D75-6F70-CDAC-AF9A55A8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12,165 Connect Four Game Royalty-Free Photos and Stock Images | Shutterstock">
            <a:extLst>
              <a:ext uri="{FF2B5EF4-FFF2-40B4-BE49-F238E27FC236}">
                <a16:creationId xmlns:a16="http://schemas.microsoft.com/office/drawing/2014/main" id="{C669BFF0-00A1-1671-EC79-1265A869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477" y="88509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FF29-2EE9-E5E6-ECD0-418307DC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ECAE8-B954-022C-45FC-88ADF547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Each position can be red, yellow or empty</a:t>
            </a:r>
          </a:p>
          <a:p>
            <a:r>
              <a:rPr lang="en-US" sz="2400"/>
              <a:t>There are 7 columns and 6 rows</a:t>
            </a:r>
          </a:p>
          <a:p>
            <a:r>
              <a:rPr lang="en-US" sz="2400"/>
              <a:t>3^(42) possible states! (although many of these states are impossible)</a:t>
            </a:r>
          </a:p>
          <a:p>
            <a:r>
              <a:rPr lang="en-US" sz="2400"/>
              <a:t>In each state, there are 7 possible actions</a:t>
            </a:r>
          </a:p>
          <a:p>
            <a:r>
              <a:rPr lang="en-US" sz="2400"/>
              <a:t>7 * 3^(42) possible state-action pairs! = 7.66x10^(20)</a:t>
            </a:r>
          </a:p>
          <a:p>
            <a:r>
              <a:rPr lang="en-US" sz="2400"/>
              <a:t>I hope your computer has a lot of RAM :(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0897D-9E9D-A713-5A8D-6E3AE38D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78EBF-9AB1-A298-5103-CF295354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12,165 Connect Four Game Royalty-Free Photos and Stock Images | Shutterstock">
            <a:extLst>
              <a:ext uri="{FF2B5EF4-FFF2-40B4-BE49-F238E27FC236}">
                <a16:creationId xmlns:a16="http://schemas.microsoft.com/office/drawing/2014/main" id="{027245E7-8A44-AEE7-7F4A-5213EACC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708" y="49432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15709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BohoVogueVTI</vt:lpstr>
      <vt:lpstr>Reinforcement Learning</vt:lpstr>
      <vt:lpstr>What is Reinforcement Learning? </vt:lpstr>
      <vt:lpstr>What is a Markov Decision Process?</vt:lpstr>
      <vt:lpstr>So how do we get agents to solve a Markov Decision Process?</vt:lpstr>
      <vt:lpstr> Q-Learning is a very popular RL algorithm Q-Learning looks to learn this Q-Table:</vt:lpstr>
      <vt:lpstr>So how do we calculate Q(s, a)? Q-Learning!</vt:lpstr>
      <vt:lpstr>More about RL and Q-Learning</vt:lpstr>
      <vt:lpstr>Limits of Tabular Q-Learning</vt:lpstr>
      <vt:lpstr>Answer:</vt:lpstr>
      <vt:lpstr>Deep Reinforcement Learning</vt:lpstr>
      <vt:lpstr>What Deep Reinforcement Learning has Achieved</vt:lpstr>
      <vt:lpstr>Let's play around with our gridworld! But first, here's some helpful stuff</vt:lpstr>
      <vt:lpstr>A little game to play around with – Fight, Run or Hide!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59</cp:revision>
  <dcterms:created xsi:type="dcterms:W3CDTF">2024-11-23T18:47:22Z</dcterms:created>
  <dcterms:modified xsi:type="dcterms:W3CDTF">2024-11-25T19:17:37Z</dcterms:modified>
</cp:coreProperties>
</file>